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13"/>
  </p:notesMasterIdLst>
  <p:sldIdLst>
    <p:sldId id="317" r:id="rId2"/>
    <p:sldId id="319" r:id="rId3"/>
    <p:sldId id="320" r:id="rId4"/>
    <p:sldId id="321" r:id="rId5"/>
    <p:sldId id="322" r:id="rId6"/>
    <p:sldId id="324" r:id="rId7"/>
    <p:sldId id="329" r:id="rId8"/>
    <p:sldId id="328" r:id="rId9"/>
    <p:sldId id="333" r:id="rId10"/>
    <p:sldId id="334" r:id="rId11"/>
    <p:sldId id="326" r:id="rId12"/>
  </p:sldIdLst>
  <p:sldSz cx="9144000" cy="6858000" type="screen4x3"/>
  <p:notesSz cx="9144000" cy="6858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2" autoAdjust="0"/>
    <p:restoredTop sz="79554" autoAdjust="0"/>
  </p:normalViewPr>
  <p:slideViewPr>
    <p:cSldViewPr>
      <p:cViewPr>
        <p:scale>
          <a:sx n="92" d="100"/>
          <a:sy n="92" d="100"/>
        </p:scale>
        <p:origin x="-53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1600" y="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9200" y="3257550"/>
            <a:ext cx="6705600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510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1600" y="651510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8B9CCA3-8AAA-4227-9FC2-CB99B850461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9533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47E0B-EA31-3046-A012-2719CED865D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304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47E0B-EA31-3046-A012-2719CED865D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304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40701"/>
            <a:ext cx="8229600" cy="1143000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988839"/>
            <a:ext cx="8229600" cy="4137324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8AEA9-8D8F-4BAA-93C4-A3791860A2B8}" type="datetimeFigureOut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24/10/2019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D0A8-AE58-40BD-BE96-EC748F97FDC5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8AEA9-8D8F-4BAA-93C4-A3791860A2B8}" type="datetimeFigureOut">
              <a:rPr lang="en-GB" smtClean="0"/>
              <a:pPr/>
              <a:t>24/10/2019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D0A8-AE58-40BD-BE96-EC748F97FDC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58AA-1C84-40C9-BFEE-631CCB17636C}" type="datetime1">
              <a:rPr lang="en-US" smtClean="0"/>
              <a:pPr/>
              <a:t>10/24/2019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  <a:lumOff val="35000"/>
              </a:schemeClr>
            </a:gs>
            <a:gs pos="71000">
              <a:schemeClr val="bg1">
                <a:shade val="30000"/>
                <a:satMod val="20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BA8AEA9-8D8F-4BAA-93C4-A3791860A2B8}" type="datetimeFigureOut">
              <a:rPr lang="en-GB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24/10/2019</a:t>
            </a:fld>
            <a:endParaRPr lang="en-GB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3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5E9D0A8-AE58-40BD-BE96-EC748F97FDC5}" type="slidenum">
              <a:rPr lang="en-GB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685800"/>
            <a:ext cx="2133604" cy="441235"/>
          </a:xfrm>
          <a:prstGeom prst="rect">
            <a:avLst/>
          </a:prstGeom>
        </p:spPr>
      </p:pic>
      <p:pic>
        <p:nvPicPr>
          <p:cNvPr id="9" name="Picture 26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152404"/>
            <a:ext cx="990600" cy="496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1" y="1219200"/>
            <a:ext cx="8229600" cy="1143000"/>
          </a:xfrm>
        </p:spPr>
        <p:txBody>
          <a:bodyPr>
            <a:noAutofit/>
          </a:bodyPr>
          <a:lstStyle/>
          <a:p>
            <a:r>
              <a:rPr lang="en-GB" sz="3500" dirty="0" smtClean="0"/>
              <a:t>Mesh and fixation in Laparoscopic inguinal hernia repair</a:t>
            </a:r>
            <a:endParaRPr lang="en-GB" sz="3500" dirty="0"/>
          </a:p>
        </p:txBody>
      </p:sp>
      <p:sp>
        <p:nvSpPr>
          <p:cNvPr id="130053" name="Rectangle 5"/>
          <p:cNvSpPr>
            <a:spLocks noGrp="1" noChangeArrowheads="1"/>
          </p:cNvSpPr>
          <p:nvPr>
            <p:ph idx="1"/>
          </p:nvPr>
        </p:nvSpPr>
        <p:spPr>
          <a:xfrm>
            <a:off x="457201" y="4953000"/>
            <a:ext cx="8229600" cy="17526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GB" sz="2400" dirty="0" smtClean="0"/>
              <a:t>Mr Duncan Light</a:t>
            </a:r>
          </a:p>
          <a:p>
            <a:pPr algn="ctr">
              <a:buNone/>
            </a:pPr>
            <a:r>
              <a:rPr lang="en-GB" sz="2400" dirty="0" smtClean="0"/>
              <a:t>Consultant upper GI surgeon</a:t>
            </a:r>
          </a:p>
          <a:p>
            <a:pPr algn="ctr">
              <a:buNone/>
            </a:pPr>
            <a:r>
              <a:rPr lang="en-GB" sz="2400" dirty="0" smtClean="0"/>
              <a:t>Northumbria NHS Trust</a:t>
            </a:r>
          </a:p>
          <a:p>
            <a:pPr algn="ctr">
              <a:buNone/>
            </a:pPr>
            <a:r>
              <a:rPr lang="en-GB" sz="2400" dirty="0" smtClean="0"/>
              <a:t>www.nugit.nhs.uk</a:t>
            </a:r>
            <a:endParaRPr lang="en-GB" sz="2400" dirty="0"/>
          </a:p>
          <a:p>
            <a:pPr algn="ctr"/>
            <a:endParaRPr lang="en-GB" sz="2400" dirty="0"/>
          </a:p>
        </p:txBody>
      </p:sp>
      <p:pic>
        <p:nvPicPr>
          <p:cNvPr id="6" name="Picture 5" descr="laping.jpg"/>
          <p:cNvPicPr>
            <a:picLocks noChangeAspect="1"/>
          </p:cNvPicPr>
          <p:nvPr/>
        </p:nvPicPr>
        <p:blipFill>
          <a:blip r:embed="rId2"/>
          <a:srcRect l="22860" t="2869" r="1633" b="2869"/>
          <a:stretch>
            <a:fillRect/>
          </a:stretch>
        </p:blipFill>
        <p:spPr>
          <a:xfrm>
            <a:off x="822969" y="2676128"/>
            <a:ext cx="2596903" cy="1905000"/>
          </a:xfrm>
          <a:prstGeom prst="rect">
            <a:avLst/>
          </a:prstGeom>
        </p:spPr>
      </p:pic>
      <p:pic>
        <p:nvPicPr>
          <p:cNvPr id="7" name="Picture 6" descr="mes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2667000"/>
            <a:ext cx="2587990" cy="19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72467" y="2639729"/>
            <a:ext cx="16893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VALUE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3933764" y="2639729"/>
            <a:ext cx="4553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FF"/>
                </a:solidFill>
              </a:rPr>
              <a:t>= 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39537" y="2316563"/>
            <a:ext cx="22365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FF"/>
                </a:solidFill>
              </a:rPr>
              <a:t>QUALITY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47383" y="3151353"/>
            <a:ext cx="13564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FF"/>
                </a:solidFill>
              </a:rPr>
              <a:t>COST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62974" y="2639728"/>
            <a:ext cx="32594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FF"/>
                </a:solidFill>
              </a:rPr>
              <a:t>--------------------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8" name="6-Point Star 7"/>
          <p:cNvSpPr/>
          <p:nvPr/>
        </p:nvSpPr>
        <p:spPr>
          <a:xfrm>
            <a:off x="348707" y="692778"/>
            <a:ext cx="3113120" cy="808238"/>
          </a:xfrm>
          <a:prstGeom prst="star6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RECURRENCE</a:t>
            </a:r>
            <a:endParaRPr lang="en-US" dirty="0"/>
          </a:p>
        </p:txBody>
      </p:sp>
      <p:sp>
        <p:nvSpPr>
          <p:cNvPr id="9" name="6-Point Star 8"/>
          <p:cNvSpPr/>
          <p:nvPr/>
        </p:nvSpPr>
        <p:spPr>
          <a:xfrm>
            <a:off x="3339214" y="692778"/>
            <a:ext cx="2732137" cy="808238"/>
          </a:xfrm>
          <a:prstGeom prst="star6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CHRONIC PAIN</a:t>
            </a:r>
            <a:endParaRPr lang="en-US" dirty="0"/>
          </a:p>
        </p:txBody>
      </p:sp>
      <p:sp>
        <p:nvSpPr>
          <p:cNvPr id="10" name="6-Point Star 9"/>
          <p:cNvSpPr/>
          <p:nvPr/>
        </p:nvSpPr>
        <p:spPr>
          <a:xfrm>
            <a:off x="5834681" y="692778"/>
            <a:ext cx="3489848" cy="808238"/>
          </a:xfrm>
          <a:prstGeom prst="star6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WOUND COMPLICATIONS</a:t>
            </a:r>
            <a:endParaRPr lang="en-US" dirty="0"/>
          </a:p>
        </p:txBody>
      </p:sp>
      <p:sp>
        <p:nvSpPr>
          <p:cNvPr id="11" name="6-Point Star 10"/>
          <p:cNvSpPr/>
          <p:nvPr/>
        </p:nvSpPr>
        <p:spPr>
          <a:xfrm>
            <a:off x="212501" y="4807844"/>
            <a:ext cx="2732137" cy="808238"/>
          </a:xfrm>
          <a:prstGeom prst="star6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HOSPITAL VISITS</a:t>
            </a:r>
            <a:endParaRPr lang="en-US" dirty="0"/>
          </a:p>
        </p:txBody>
      </p:sp>
      <p:sp>
        <p:nvSpPr>
          <p:cNvPr id="12" name="6-Point Star 11"/>
          <p:cNvSpPr/>
          <p:nvPr/>
        </p:nvSpPr>
        <p:spPr>
          <a:xfrm>
            <a:off x="3023093" y="4828636"/>
            <a:ext cx="2732137" cy="808238"/>
          </a:xfrm>
          <a:prstGeom prst="star6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LOS</a:t>
            </a:r>
            <a:endParaRPr lang="en-US" dirty="0"/>
          </a:p>
        </p:txBody>
      </p:sp>
      <p:sp>
        <p:nvSpPr>
          <p:cNvPr id="13" name="6-Point Star 12"/>
          <p:cNvSpPr/>
          <p:nvPr/>
        </p:nvSpPr>
        <p:spPr>
          <a:xfrm>
            <a:off x="5834680" y="4445312"/>
            <a:ext cx="3309320" cy="1730391"/>
          </a:xfrm>
          <a:prstGeom prst="star6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READMISSIONS</a:t>
            </a:r>
            <a:endParaRPr lang="en-US" dirty="0"/>
          </a:p>
        </p:txBody>
      </p:sp>
      <p:sp>
        <p:nvSpPr>
          <p:cNvPr id="14" name="6-Point Star 13"/>
          <p:cNvSpPr/>
          <p:nvPr/>
        </p:nvSpPr>
        <p:spPr>
          <a:xfrm>
            <a:off x="212501" y="5725348"/>
            <a:ext cx="2732137" cy="808238"/>
          </a:xfrm>
          <a:prstGeom prst="star6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42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International guidelines for groin hernia management. </a:t>
            </a:r>
            <a:r>
              <a:rPr lang="en-US" dirty="0" err="1" smtClean="0"/>
              <a:t>Herniasurge</a:t>
            </a:r>
            <a:r>
              <a:rPr lang="en-US" dirty="0" smtClean="0"/>
              <a:t> group. Hernia 2018. 22 (1): 1-65</a:t>
            </a:r>
          </a:p>
          <a:p>
            <a:r>
              <a:rPr lang="en-US" dirty="0" smtClean="0"/>
              <a:t>Past, Present and Future of Surgical Meshes: A Review. </a:t>
            </a:r>
            <a:r>
              <a:rPr lang="en-US" dirty="0" err="1" smtClean="0"/>
              <a:t>Baylon</a:t>
            </a:r>
            <a:r>
              <a:rPr lang="en-US" dirty="0" smtClean="0"/>
              <a:t>, Karen &amp; </a:t>
            </a:r>
            <a:r>
              <a:rPr lang="en-US" dirty="0" err="1" smtClean="0"/>
              <a:t>Rodríguez</a:t>
            </a:r>
            <a:r>
              <a:rPr lang="en-US" dirty="0" smtClean="0"/>
              <a:t>-Camarillo, </a:t>
            </a:r>
            <a:r>
              <a:rPr lang="en-US" dirty="0" err="1" smtClean="0"/>
              <a:t>Perla</a:t>
            </a:r>
            <a:r>
              <a:rPr lang="en-US" dirty="0" smtClean="0"/>
              <a:t> &amp; </a:t>
            </a:r>
            <a:r>
              <a:rPr lang="en-US" dirty="0" err="1" smtClean="0"/>
              <a:t>Elías-Zúñiga</a:t>
            </a:r>
            <a:r>
              <a:rPr lang="en-US" dirty="0" smtClean="0"/>
              <a:t>, Alex &amp; </a:t>
            </a:r>
            <a:r>
              <a:rPr lang="en-US" dirty="0" err="1" smtClean="0"/>
              <a:t>Díaz-Elizondo</a:t>
            </a:r>
            <a:r>
              <a:rPr lang="en-US" dirty="0" smtClean="0"/>
              <a:t>, José &amp; </a:t>
            </a:r>
            <a:r>
              <a:rPr lang="en-US" dirty="0" err="1" smtClean="0"/>
              <a:t>Gilkerson</a:t>
            </a:r>
            <a:r>
              <a:rPr lang="en-US" dirty="0" smtClean="0"/>
              <a:t>, Robert &amp; Lozano, Karen. (2017). Membranes. 7. 47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Mesh classification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6237"/>
            <a:ext cx="4038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Synthetic</a:t>
            </a:r>
          </a:p>
          <a:p>
            <a:pPr lvl="1"/>
            <a:r>
              <a:rPr lang="en-US" dirty="0" smtClean="0"/>
              <a:t>Polypropylene</a:t>
            </a:r>
          </a:p>
          <a:p>
            <a:pPr lvl="1"/>
            <a:r>
              <a:rPr lang="en-US" dirty="0" smtClean="0"/>
              <a:t>PVDF</a:t>
            </a:r>
          </a:p>
          <a:p>
            <a:pPr lvl="1"/>
            <a:r>
              <a:rPr lang="en-US" dirty="0" smtClean="0"/>
              <a:t>Polyester</a:t>
            </a:r>
          </a:p>
          <a:p>
            <a:r>
              <a:rPr lang="en-US" dirty="0" smtClean="0"/>
              <a:t>Biosynthetic</a:t>
            </a:r>
          </a:p>
          <a:p>
            <a:pPr lvl="1"/>
            <a:r>
              <a:rPr lang="en-US" dirty="0" smtClean="0"/>
              <a:t>PGA</a:t>
            </a:r>
          </a:p>
          <a:p>
            <a:pPr lvl="1"/>
            <a:r>
              <a:rPr lang="en-US" dirty="0" smtClean="0"/>
              <a:t>P4HB</a:t>
            </a:r>
          </a:p>
          <a:p>
            <a:r>
              <a:rPr lang="en-US" dirty="0" smtClean="0"/>
              <a:t>Biological</a:t>
            </a:r>
          </a:p>
          <a:p>
            <a:pPr lvl="1"/>
            <a:r>
              <a:rPr lang="en-US" dirty="0" smtClean="0"/>
              <a:t>Porcine</a:t>
            </a:r>
          </a:p>
          <a:p>
            <a:pPr lvl="1"/>
            <a:r>
              <a:rPr lang="en-US" dirty="0" smtClean="0"/>
              <a:t>Bovine</a:t>
            </a:r>
          </a:p>
          <a:p>
            <a:pPr lvl="1"/>
            <a:r>
              <a:rPr lang="en-US" dirty="0" smtClean="0"/>
              <a:t>Fetal</a:t>
            </a:r>
          </a:p>
          <a:p>
            <a:pPr lvl="1"/>
            <a:r>
              <a:rPr lang="en-US" dirty="0" smtClean="0"/>
              <a:t>Cadaver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Structure/weave</a:t>
            </a:r>
          </a:p>
          <a:p>
            <a:r>
              <a:rPr lang="en-US" dirty="0" smtClean="0"/>
              <a:t>Pore size </a:t>
            </a:r>
          </a:p>
          <a:p>
            <a:pPr lvl="1"/>
            <a:r>
              <a:rPr lang="en-US" dirty="0" smtClean="0"/>
              <a:t>&gt; 1mm</a:t>
            </a:r>
          </a:p>
          <a:p>
            <a:r>
              <a:rPr lang="en-US" dirty="0" smtClean="0"/>
              <a:t>Weight</a:t>
            </a:r>
          </a:p>
          <a:p>
            <a:pPr lvl="1"/>
            <a:r>
              <a:rPr lang="en-US" dirty="0" smtClean="0"/>
              <a:t>80gm</a:t>
            </a:r>
            <a:r>
              <a:rPr lang="en-US" baseline="30000" dirty="0" smtClean="0"/>
              <a:t>2</a:t>
            </a:r>
          </a:p>
          <a:p>
            <a:r>
              <a:rPr lang="en-US" dirty="0" smtClean="0"/>
              <a:t>Mechanical properties</a:t>
            </a:r>
          </a:p>
          <a:p>
            <a:pPr lvl="1"/>
            <a:r>
              <a:rPr lang="en-US" dirty="0" smtClean="0"/>
              <a:t>Tensile strength</a:t>
            </a:r>
          </a:p>
          <a:p>
            <a:pPr lvl="1"/>
            <a:r>
              <a:rPr lang="en-US" dirty="0" smtClean="0"/>
              <a:t>Stiffness</a:t>
            </a:r>
          </a:p>
          <a:p>
            <a:pPr lvl="1"/>
            <a:r>
              <a:rPr lang="en-US" dirty="0" smtClean="0"/>
              <a:t>Elasticity</a:t>
            </a:r>
          </a:p>
          <a:p>
            <a:pPr lvl="1"/>
            <a:r>
              <a:rPr lang="en-US" dirty="0" err="1" smtClean="0"/>
              <a:t>Complicance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533400"/>
            <a:ext cx="8229600" cy="1143000"/>
          </a:xfrm>
        </p:spPr>
        <p:txBody>
          <a:bodyPr/>
          <a:lstStyle/>
          <a:p>
            <a:r>
              <a:rPr lang="en-GB" dirty="0" smtClean="0"/>
              <a:t>Mesh immune response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029200" cy="4525963"/>
          </a:xfrm>
        </p:spPr>
        <p:txBody>
          <a:bodyPr/>
          <a:lstStyle/>
          <a:p>
            <a:r>
              <a:rPr lang="en-GB" dirty="0" smtClean="0"/>
              <a:t>Foreign body response</a:t>
            </a:r>
          </a:p>
          <a:p>
            <a:pPr lvl="1"/>
            <a:r>
              <a:rPr lang="en-GB" dirty="0" smtClean="0"/>
              <a:t>Fibroblasts and immune response</a:t>
            </a:r>
          </a:p>
          <a:p>
            <a:pPr lvl="1"/>
            <a:r>
              <a:rPr lang="en-GB" dirty="0" smtClean="0"/>
              <a:t>Chronic process</a:t>
            </a:r>
          </a:p>
          <a:p>
            <a:r>
              <a:rPr lang="en-GB" dirty="0" smtClean="0"/>
              <a:t>Granuloma formation</a:t>
            </a:r>
          </a:p>
          <a:p>
            <a:pPr lvl="1"/>
            <a:r>
              <a:rPr lang="en-GB" dirty="0" smtClean="0"/>
              <a:t>Scar plate</a:t>
            </a:r>
          </a:p>
          <a:p>
            <a:pPr lvl="1"/>
            <a:r>
              <a:rPr lang="en-GB" dirty="0" smtClean="0"/>
              <a:t>Implicated in mesh shrinkage</a:t>
            </a:r>
          </a:p>
          <a:p>
            <a:pPr lvl="1"/>
            <a:r>
              <a:rPr lang="en-GB" dirty="0" smtClean="0"/>
              <a:t>Potential reduction with large pore size (&gt;1mm)</a:t>
            </a:r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1638963"/>
            <a:ext cx="3200400" cy="304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89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9-10-17 at 09.40.35.png"/>
          <p:cNvPicPr>
            <a:picLocks noChangeAspect="1"/>
          </p:cNvPicPr>
          <p:nvPr/>
        </p:nvPicPr>
        <p:blipFill rotWithShape="1">
          <a:blip r:embed="rId2"/>
          <a:srcRect r="28633" b="31776"/>
          <a:stretch/>
        </p:blipFill>
        <p:spPr>
          <a:xfrm>
            <a:off x="152399" y="1600200"/>
            <a:ext cx="8463732" cy="4061048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2" name="Oval 1"/>
          <p:cNvSpPr/>
          <p:nvPr/>
        </p:nvSpPr>
        <p:spPr>
          <a:xfrm>
            <a:off x="467544" y="4437112"/>
            <a:ext cx="1296144" cy="57606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/>
          <p:cNvSpPr/>
          <p:nvPr/>
        </p:nvSpPr>
        <p:spPr>
          <a:xfrm>
            <a:off x="467544" y="5229200"/>
            <a:ext cx="1296144" cy="4320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9-10-17 at 09.39.44.png"/>
          <p:cNvPicPr>
            <a:picLocks noChangeAspect="1"/>
          </p:cNvPicPr>
          <p:nvPr/>
        </p:nvPicPr>
        <p:blipFill rotWithShape="1">
          <a:blip r:embed="rId2"/>
          <a:srcRect r="29215" b="50000"/>
          <a:stretch/>
        </p:blipFill>
        <p:spPr>
          <a:xfrm>
            <a:off x="152400" y="1676400"/>
            <a:ext cx="8818440" cy="290472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11560" y="2492896"/>
            <a:ext cx="1296144" cy="4320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/>
          <p:cNvSpPr/>
          <p:nvPr/>
        </p:nvSpPr>
        <p:spPr>
          <a:xfrm>
            <a:off x="621369" y="3429000"/>
            <a:ext cx="1296144" cy="4320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uide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19200"/>
            <a:ext cx="7213600" cy="2946400"/>
          </a:xfrm>
          <a:prstGeom prst="rect">
            <a:avLst/>
          </a:prstGeom>
        </p:spPr>
      </p:pic>
      <p:pic>
        <p:nvPicPr>
          <p:cNvPr id="6" name="Picture 5" descr="guide2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191000"/>
            <a:ext cx="7213600" cy="233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72467" y="2639729"/>
            <a:ext cx="16893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VALUE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3933764" y="2639729"/>
            <a:ext cx="4553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FF"/>
                </a:solidFill>
              </a:rPr>
              <a:t>= 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39537" y="2316563"/>
            <a:ext cx="22365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FF"/>
                </a:solidFill>
              </a:rPr>
              <a:t>QUALITY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47383" y="3151353"/>
            <a:ext cx="13564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FF"/>
                </a:solidFill>
              </a:rPr>
              <a:t>COST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62974" y="2639728"/>
            <a:ext cx="32594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FF"/>
                </a:solidFill>
              </a:rPr>
              <a:t>--------------------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8" name="6-Point Star 7"/>
          <p:cNvSpPr/>
          <p:nvPr/>
        </p:nvSpPr>
        <p:spPr>
          <a:xfrm>
            <a:off x="348707" y="692778"/>
            <a:ext cx="2855141" cy="808238"/>
          </a:xfrm>
          <a:prstGeom prst="star6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RECURRENCE</a:t>
            </a:r>
            <a:endParaRPr lang="en-US" dirty="0"/>
          </a:p>
        </p:txBody>
      </p:sp>
      <p:sp>
        <p:nvSpPr>
          <p:cNvPr id="9" name="6-Point Star 8"/>
          <p:cNvSpPr/>
          <p:nvPr/>
        </p:nvSpPr>
        <p:spPr>
          <a:xfrm>
            <a:off x="3339214" y="692778"/>
            <a:ext cx="2732137" cy="808238"/>
          </a:xfrm>
          <a:prstGeom prst="star6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CHRONIC PAIN</a:t>
            </a:r>
            <a:endParaRPr lang="en-US" dirty="0"/>
          </a:p>
        </p:txBody>
      </p:sp>
      <p:sp>
        <p:nvSpPr>
          <p:cNvPr id="10" name="6-Point Star 9"/>
          <p:cNvSpPr/>
          <p:nvPr/>
        </p:nvSpPr>
        <p:spPr>
          <a:xfrm>
            <a:off x="5834680" y="692778"/>
            <a:ext cx="3489847" cy="808238"/>
          </a:xfrm>
          <a:prstGeom prst="star6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WOUND COMPLICATIONS</a:t>
            </a:r>
            <a:endParaRPr lang="en-US" dirty="0"/>
          </a:p>
        </p:txBody>
      </p:sp>
      <p:sp>
        <p:nvSpPr>
          <p:cNvPr id="11" name="6-Point Star 10"/>
          <p:cNvSpPr/>
          <p:nvPr/>
        </p:nvSpPr>
        <p:spPr>
          <a:xfrm>
            <a:off x="212501" y="4807844"/>
            <a:ext cx="2732137" cy="808238"/>
          </a:xfrm>
          <a:prstGeom prst="star6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HOSPITAL VISITS</a:t>
            </a:r>
            <a:endParaRPr lang="en-US" dirty="0"/>
          </a:p>
        </p:txBody>
      </p:sp>
      <p:sp>
        <p:nvSpPr>
          <p:cNvPr id="12" name="6-Point Star 11"/>
          <p:cNvSpPr/>
          <p:nvPr/>
        </p:nvSpPr>
        <p:spPr>
          <a:xfrm>
            <a:off x="3023093" y="4828636"/>
            <a:ext cx="2732137" cy="808238"/>
          </a:xfrm>
          <a:prstGeom prst="star6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LOS</a:t>
            </a:r>
            <a:endParaRPr lang="en-US" dirty="0"/>
          </a:p>
        </p:txBody>
      </p:sp>
      <p:sp>
        <p:nvSpPr>
          <p:cNvPr id="13" name="6-Point Star 12"/>
          <p:cNvSpPr/>
          <p:nvPr/>
        </p:nvSpPr>
        <p:spPr>
          <a:xfrm>
            <a:off x="5834680" y="4445312"/>
            <a:ext cx="3309320" cy="1730391"/>
          </a:xfrm>
          <a:prstGeom prst="star6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READMISSIONS</a:t>
            </a:r>
            <a:endParaRPr lang="en-US" dirty="0"/>
          </a:p>
        </p:txBody>
      </p:sp>
      <p:sp>
        <p:nvSpPr>
          <p:cNvPr id="14" name="6-Point Star 13"/>
          <p:cNvSpPr/>
          <p:nvPr/>
        </p:nvSpPr>
        <p:spPr>
          <a:xfrm>
            <a:off x="212501" y="5725348"/>
            <a:ext cx="2732137" cy="808238"/>
          </a:xfrm>
          <a:prstGeom prst="star6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42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533400"/>
            <a:ext cx="8229600" cy="1143000"/>
          </a:xfrm>
        </p:spPr>
        <p:txBody>
          <a:bodyPr/>
          <a:lstStyle/>
          <a:p>
            <a:r>
              <a:rPr lang="en-US" dirty="0" smtClean="0"/>
              <a:t>Fixation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1" y="1752600"/>
            <a:ext cx="4038599" cy="4137324"/>
          </a:xfrm>
        </p:spPr>
        <p:txBody>
          <a:bodyPr/>
          <a:lstStyle/>
          <a:p>
            <a:r>
              <a:rPr lang="en-US" dirty="0" smtClean="0"/>
              <a:t>Tacks</a:t>
            </a:r>
          </a:p>
          <a:p>
            <a:pPr lvl="1"/>
            <a:r>
              <a:rPr lang="en-US" dirty="0" smtClean="0"/>
              <a:t>Absorbable</a:t>
            </a:r>
          </a:p>
          <a:p>
            <a:pPr lvl="1"/>
            <a:r>
              <a:rPr lang="en-US" dirty="0" smtClean="0"/>
              <a:t>Non-absorbable</a:t>
            </a:r>
          </a:p>
          <a:p>
            <a:pPr lvl="1"/>
            <a:r>
              <a:rPr lang="en-US" dirty="0" smtClean="0"/>
              <a:t>Staples?</a:t>
            </a:r>
          </a:p>
          <a:p>
            <a:r>
              <a:rPr lang="en-US" dirty="0" smtClean="0"/>
              <a:t>Glue</a:t>
            </a:r>
          </a:p>
          <a:p>
            <a:pPr lvl="1"/>
            <a:r>
              <a:rPr lang="en-US" dirty="0" smtClean="0"/>
              <a:t>Fibrin</a:t>
            </a:r>
          </a:p>
          <a:p>
            <a:pPr lvl="1"/>
            <a:r>
              <a:rPr lang="en-US" dirty="0" err="1" smtClean="0"/>
              <a:t>Cyanoacylate</a:t>
            </a:r>
            <a:endParaRPr lang="en-US" dirty="0" smtClean="0"/>
          </a:p>
          <a:p>
            <a:r>
              <a:rPr lang="en-US" dirty="0" smtClean="0"/>
              <a:t>Self-fixating mesh</a:t>
            </a:r>
            <a:endParaRPr lang="en-US" dirty="0"/>
          </a:p>
        </p:txBody>
      </p:sp>
      <p:pic>
        <p:nvPicPr>
          <p:cNvPr id="6" name="Picture 5" descr="tac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0" y="1752600"/>
            <a:ext cx="2168428" cy="1752600"/>
          </a:xfrm>
          <a:prstGeom prst="rect">
            <a:avLst/>
          </a:prstGeom>
        </p:spPr>
      </p:pic>
      <p:pic>
        <p:nvPicPr>
          <p:cNvPr id="7" name="Picture 6" descr="securestrap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600" y="4191000"/>
            <a:ext cx="1501846" cy="1455737"/>
          </a:xfrm>
          <a:prstGeom prst="rect">
            <a:avLst/>
          </a:prstGeom>
        </p:spPr>
      </p:pic>
      <p:pic>
        <p:nvPicPr>
          <p:cNvPr id="8" name="Picture 7" descr="staple.jpg"/>
          <p:cNvPicPr>
            <a:picLocks noChangeAspect="1"/>
          </p:cNvPicPr>
          <p:nvPr/>
        </p:nvPicPr>
        <p:blipFill>
          <a:blip r:embed="rId4"/>
          <a:srcRect l="36342" r="18171" b="22379"/>
          <a:stretch>
            <a:fillRect/>
          </a:stretch>
        </p:blipFill>
        <p:spPr>
          <a:xfrm>
            <a:off x="4800600" y="3962400"/>
            <a:ext cx="1906587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Fixation</a:t>
            </a:r>
            <a:endParaRPr lang="en-US" dirty="0"/>
          </a:p>
        </p:txBody>
      </p:sp>
      <p:pic>
        <p:nvPicPr>
          <p:cNvPr id="5" name="Picture 4" descr="guide5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109" y="2133600"/>
            <a:ext cx="8151691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3473</TotalTime>
  <Words>183</Words>
  <Application>Microsoft Office PowerPoint</Application>
  <PresentationFormat>On-screen Show (4:3)</PresentationFormat>
  <Paragraphs>75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Mesh and fixation in Laparoscopic inguinal hernia repair</vt:lpstr>
      <vt:lpstr>Mesh classification</vt:lpstr>
      <vt:lpstr>Mesh immune response</vt:lpstr>
      <vt:lpstr>PowerPoint Presentation</vt:lpstr>
      <vt:lpstr>PowerPoint Presentation</vt:lpstr>
      <vt:lpstr>PowerPoint Presentation</vt:lpstr>
      <vt:lpstr>PowerPoint Presentation</vt:lpstr>
      <vt:lpstr>Fixation</vt:lpstr>
      <vt:lpstr>Fixation</vt:lpstr>
      <vt:lpstr>PowerPoint Presentation</vt:lpstr>
      <vt:lpstr>References</vt:lpstr>
    </vt:vector>
  </TitlesOfParts>
  <Company>Home 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Steps in Laparoscopic Cholecystectomy</dc:title>
  <dc:creator>Dr S M Bawa</dc:creator>
  <cp:lastModifiedBy>Light Duncan (RTF) NHCT</cp:lastModifiedBy>
  <cp:revision>119</cp:revision>
  <cp:lastPrinted>1601-01-01T00:00:00Z</cp:lastPrinted>
  <dcterms:created xsi:type="dcterms:W3CDTF">2019-10-17T08:53:09Z</dcterms:created>
  <dcterms:modified xsi:type="dcterms:W3CDTF">2019-10-24T10:14:21Z</dcterms:modified>
</cp:coreProperties>
</file>