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4" r:id="rId1"/>
  </p:sldMasterIdLst>
  <p:notesMasterIdLst>
    <p:notesMasterId r:id="rId13"/>
  </p:notesMasterIdLst>
  <p:sldIdLst>
    <p:sldId id="317" r:id="rId2"/>
    <p:sldId id="319" r:id="rId3"/>
    <p:sldId id="320" r:id="rId4"/>
    <p:sldId id="321" r:id="rId5"/>
    <p:sldId id="322" r:id="rId6"/>
    <p:sldId id="324" r:id="rId7"/>
    <p:sldId id="329" r:id="rId8"/>
    <p:sldId id="328" r:id="rId9"/>
    <p:sldId id="333" r:id="rId10"/>
    <p:sldId id="334" r:id="rId11"/>
    <p:sldId id="326" r:id="rId12"/>
  </p:sldIdLst>
  <p:sldSz cx="9144000" cy="6858000" type="screen4x3"/>
  <p:notesSz cx="9144000" cy="6858000"/>
  <p:defaultTextStyle>
    <a:defPPr>
      <a:defRPr lang="en-GB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CC66"/>
    <a:srgbClr val="9966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02" autoAdjust="0"/>
    <p:restoredTop sz="79554" autoAdjust="0"/>
  </p:normalViewPr>
  <p:slideViewPr>
    <p:cSldViewPr>
      <p:cViewPr>
        <p:scale>
          <a:sx n="92" d="100"/>
          <a:sy n="92" d="100"/>
        </p:scale>
        <p:origin x="-534" y="-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962400" cy="342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GB"/>
          </a:p>
        </p:txBody>
      </p:sp>
      <p:sp>
        <p:nvSpPr>
          <p:cNvPr id="3277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5181600" y="0"/>
            <a:ext cx="3962400" cy="342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GB"/>
          </a:p>
        </p:txBody>
      </p:sp>
      <p:sp>
        <p:nvSpPr>
          <p:cNvPr id="3277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2857500" y="514350"/>
            <a:ext cx="3429000" cy="25717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3277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1219200" y="3257550"/>
            <a:ext cx="6705600" cy="3086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</a:p>
        </p:txBody>
      </p:sp>
      <p:sp>
        <p:nvSpPr>
          <p:cNvPr id="3277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6515100"/>
            <a:ext cx="3962400" cy="342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GB"/>
          </a:p>
        </p:txBody>
      </p:sp>
      <p:sp>
        <p:nvSpPr>
          <p:cNvPr id="3277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5181600" y="6515100"/>
            <a:ext cx="3962400" cy="342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58B9CCA3-8AAA-4227-9FC2-CB99B8504614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7895331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D47E0B-EA31-3046-A012-2719CED865D8}" type="slidenum">
              <a:rPr lang="en-US" smtClean="0"/>
              <a:pPr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9630432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D47E0B-EA31-3046-A012-2719CED865D8}" type="slidenum">
              <a:rPr lang="en-US" smtClean="0"/>
              <a:pPr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9630432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740701"/>
            <a:ext cx="8229600" cy="1143000"/>
          </a:xfrm>
        </p:spPr>
        <p:txBody>
          <a:bodyPr/>
          <a:lstStyle/>
          <a:p>
            <a:r>
              <a:rPr lang="en-GB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1" y="1988839"/>
            <a:ext cx="8229600" cy="4137324"/>
          </a:xfrm>
        </p:spPr>
        <p:txBody>
          <a:bodyPr/>
          <a:lstStyle/>
          <a:p>
            <a:pPr lvl="0"/>
            <a:r>
              <a:rPr lang="en-GB" dirty="0" smtClean="0"/>
              <a:t>Click to edit Master text styles</a:t>
            </a:r>
          </a:p>
          <a:p>
            <a:pPr lvl="1"/>
            <a:r>
              <a:rPr lang="en-GB" dirty="0" smtClean="0"/>
              <a:t>Second level</a:t>
            </a:r>
          </a:p>
          <a:p>
            <a:pPr lvl="2"/>
            <a:r>
              <a:rPr lang="en-GB" dirty="0" smtClean="0"/>
              <a:t>Third level</a:t>
            </a:r>
          </a:p>
          <a:p>
            <a:pPr lvl="3"/>
            <a:r>
              <a:rPr lang="en-GB" dirty="0" smtClean="0"/>
              <a:t>Fourth level</a:t>
            </a:r>
          </a:p>
          <a:p>
            <a:pPr lvl="4"/>
            <a:r>
              <a:rPr lang="en-GB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A8AEA9-8D8F-4BAA-93C4-A3791860A2B8}" type="datetimeFigureOut">
              <a:rPr lang="en-GB" smtClean="0">
                <a:solidFill>
                  <a:prstClr val="white">
                    <a:tint val="75000"/>
                  </a:prstClr>
                </a:solidFill>
              </a:rPr>
              <a:pPr/>
              <a:t>24/10/2019</a:t>
            </a:fld>
            <a:endParaRPr lang="en-GB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E9D0A8-AE58-40BD-BE96-EC748F97FDC5}" type="slidenum">
              <a:rPr lang="en-GB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white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A8AEA9-8D8F-4BAA-93C4-A3791860A2B8}" type="datetimeFigureOut">
              <a:rPr lang="en-GB" smtClean="0"/>
              <a:pPr/>
              <a:t>24/10/2019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E9D0A8-AE58-40BD-BE96-EC748F97FDC5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52400" y="150919"/>
            <a:ext cx="8831802" cy="6556248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1D58AA-1C84-40C9-BFEE-631CCB17636C}" type="datetime1">
              <a:rPr lang="en-US" smtClean="0"/>
              <a:pPr/>
              <a:t>10/24/2019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886C9C-DC18-4195-8FD5-A50AA931D419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jpeg"/><Relationship Id="rId5" Type="http://schemas.openxmlformats.org/officeDocument/2006/relationships/image" Target="../media/image1.jpeg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bg1">
                <a:lumMod val="65000"/>
                <a:lumOff val="35000"/>
              </a:schemeClr>
            </a:gs>
            <a:gs pos="71000">
              <a:schemeClr val="bg1">
                <a:shade val="30000"/>
                <a:satMod val="200000"/>
              </a:schemeClr>
            </a:gs>
          </a:gsLst>
          <a:path path="circle">
            <a:fillToRect l="100000" b="100000"/>
          </a:path>
          <a:tileRect t="-100000" r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1" y="274639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1" y="1600204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dirty="0" smtClean="0"/>
              <a:t>Click to edit Master text styles</a:t>
            </a:r>
          </a:p>
          <a:p>
            <a:pPr lvl="1"/>
            <a:r>
              <a:rPr lang="en-GB" dirty="0" smtClean="0"/>
              <a:t>Second level</a:t>
            </a:r>
          </a:p>
          <a:p>
            <a:pPr lvl="2"/>
            <a:r>
              <a:rPr lang="en-GB" dirty="0" smtClean="0"/>
              <a:t>Third level</a:t>
            </a:r>
          </a:p>
          <a:p>
            <a:pPr lvl="3"/>
            <a:r>
              <a:rPr lang="en-GB" dirty="0" smtClean="0"/>
              <a:t>Fourth level</a:t>
            </a:r>
          </a:p>
          <a:p>
            <a:pPr lvl="4"/>
            <a:r>
              <a:rPr lang="en-GB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0BA8AEA9-8D8F-4BAA-93C4-A3791860A2B8}" type="datetimeFigureOut">
              <a:rPr lang="en-GB" smtClean="0">
                <a:solidFill>
                  <a:prstClr val="white">
                    <a:tint val="75000"/>
                  </a:prstClr>
                </a:solidFill>
                <a:latin typeface="Calibri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24/10/2019</a:t>
            </a:fld>
            <a:endParaRPr lang="en-GB">
              <a:solidFill>
                <a:prstClr val="white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3" y="6356355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GB">
              <a:solidFill>
                <a:prstClr val="white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85E9D0A8-AE58-40BD-BE96-EC748F97FDC5}" type="slidenum">
              <a:rPr lang="en-GB" smtClean="0">
                <a:solidFill>
                  <a:prstClr val="white">
                    <a:tint val="75000"/>
                  </a:prstClr>
                </a:solidFill>
                <a:latin typeface="Calibri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GB">
              <a:solidFill>
                <a:prstClr val="white">
                  <a:tint val="75000"/>
                </a:prstClr>
              </a:solidFill>
              <a:latin typeface="Calibri"/>
            </a:endParaRP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0" y="685800"/>
            <a:ext cx="2133604" cy="441235"/>
          </a:xfrm>
          <a:prstGeom prst="rect">
            <a:avLst/>
          </a:prstGeom>
        </p:spPr>
      </p:pic>
      <p:pic>
        <p:nvPicPr>
          <p:cNvPr id="9" name="Picture 26"/>
          <p:cNvPicPr>
            <a:picLocks noChangeAspect="1" noChangeArrowheads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1000" y="152404"/>
            <a:ext cx="990600" cy="4960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 bg1="dk1" tx1="lt1" bg2="dk2" tx2="lt2" accent1="accent1" accent2="accent2" accent3="accent3" accent4="accent4" accent5="accent5" accent6="accent6" hlink="hlink" folHlink="folHlink"/>
  <p:sldLayoutIdLst>
    <p:sldLayoutId id="2147483665" r:id="rId1"/>
    <p:sldLayoutId id="2147483666" r:id="rId2"/>
    <p:sldLayoutId id="2147483667" r:id="rId3"/>
  </p:sldLayoutIdLst>
  <p:txStyles>
    <p:titleStyle>
      <a:lvl1pPr algn="ctr" defTabSz="457200" rtl="0" eaLnBrk="1" latinLnBrk="0" hangingPunct="1">
        <a:spcBef>
          <a:spcPct val="0"/>
        </a:spcBef>
        <a:buNone/>
        <a:defRPr sz="3600" kern="1200">
          <a:solidFill>
            <a:srgbClr val="FFFFFF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2800" kern="1200">
          <a:solidFill>
            <a:srgbClr val="FFFFFF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rgbClr val="FFFFFF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rgbClr val="FFFFFF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rgbClr val="FFFFFF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rgbClr val="FFFFFF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052" name="Rectangle 4"/>
          <p:cNvSpPr>
            <a:spLocks noGrp="1" noChangeArrowheads="1"/>
          </p:cNvSpPr>
          <p:nvPr>
            <p:ph type="title"/>
          </p:nvPr>
        </p:nvSpPr>
        <p:spPr>
          <a:xfrm>
            <a:off x="457201" y="1219200"/>
            <a:ext cx="8229600" cy="1143000"/>
          </a:xfrm>
        </p:spPr>
        <p:txBody>
          <a:bodyPr>
            <a:noAutofit/>
          </a:bodyPr>
          <a:lstStyle/>
          <a:p>
            <a:r>
              <a:rPr lang="en-GB" sz="3500" dirty="0" smtClean="0"/>
              <a:t>Mesh and fixation in Laparoscopic inguinal hernia repair</a:t>
            </a:r>
            <a:endParaRPr lang="en-GB" sz="3500" dirty="0"/>
          </a:p>
        </p:txBody>
      </p:sp>
      <p:sp>
        <p:nvSpPr>
          <p:cNvPr id="130053" name="Rectangle 5"/>
          <p:cNvSpPr>
            <a:spLocks noGrp="1" noChangeArrowheads="1"/>
          </p:cNvSpPr>
          <p:nvPr>
            <p:ph idx="1"/>
          </p:nvPr>
        </p:nvSpPr>
        <p:spPr>
          <a:xfrm>
            <a:off x="457201" y="4953000"/>
            <a:ext cx="8229600" cy="1752600"/>
          </a:xfrm>
        </p:spPr>
        <p:txBody>
          <a:bodyPr>
            <a:normAutofit lnSpcReduction="10000"/>
          </a:bodyPr>
          <a:lstStyle/>
          <a:p>
            <a:pPr algn="ctr">
              <a:buNone/>
            </a:pPr>
            <a:r>
              <a:rPr lang="en-GB" sz="2400" dirty="0" smtClean="0"/>
              <a:t>Mr Duncan Light</a:t>
            </a:r>
          </a:p>
          <a:p>
            <a:pPr algn="ctr">
              <a:buNone/>
            </a:pPr>
            <a:r>
              <a:rPr lang="en-GB" sz="2400" dirty="0" smtClean="0"/>
              <a:t>Consultant upper GI surgeon</a:t>
            </a:r>
          </a:p>
          <a:p>
            <a:pPr algn="ctr">
              <a:buNone/>
            </a:pPr>
            <a:r>
              <a:rPr lang="en-GB" sz="2400" dirty="0" smtClean="0"/>
              <a:t>Northumbria NHS Trust</a:t>
            </a:r>
          </a:p>
          <a:p>
            <a:pPr algn="ctr">
              <a:buNone/>
            </a:pPr>
            <a:r>
              <a:rPr lang="en-GB" sz="2400" dirty="0" smtClean="0"/>
              <a:t>www.nugit.nhs.uk</a:t>
            </a:r>
            <a:endParaRPr lang="en-GB" sz="2400" dirty="0"/>
          </a:p>
          <a:p>
            <a:pPr algn="ctr"/>
            <a:endParaRPr lang="en-GB" sz="2400" dirty="0"/>
          </a:p>
        </p:txBody>
      </p:sp>
      <p:pic>
        <p:nvPicPr>
          <p:cNvPr id="6" name="Picture 5" descr="laping.jpg"/>
          <p:cNvPicPr>
            <a:picLocks noChangeAspect="1"/>
          </p:cNvPicPr>
          <p:nvPr/>
        </p:nvPicPr>
        <p:blipFill>
          <a:blip r:embed="rId2"/>
          <a:srcRect l="22860" t="2869" r="1633" b="2869"/>
          <a:stretch>
            <a:fillRect/>
          </a:stretch>
        </p:blipFill>
        <p:spPr>
          <a:xfrm>
            <a:off x="822969" y="2676128"/>
            <a:ext cx="2596903" cy="1905000"/>
          </a:xfrm>
          <a:prstGeom prst="rect">
            <a:avLst/>
          </a:prstGeom>
        </p:spPr>
      </p:pic>
      <p:pic>
        <p:nvPicPr>
          <p:cNvPr id="7" name="Picture 6" descr="mesh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91200" y="2667000"/>
            <a:ext cx="2587990" cy="1905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772467" y="2639729"/>
            <a:ext cx="168936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/>
              <a:t>VALUE</a:t>
            </a:r>
            <a:endParaRPr lang="en-US" sz="3600" dirty="0"/>
          </a:p>
        </p:txBody>
      </p:sp>
      <p:sp>
        <p:nvSpPr>
          <p:cNvPr id="4" name="TextBox 3"/>
          <p:cNvSpPr txBox="1"/>
          <p:nvPr/>
        </p:nvSpPr>
        <p:spPr>
          <a:xfrm>
            <a:off x="3933764" y="2639729"/>
            <a:ext cx="45539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>
                <a:solidFill>
                  <a:srgbClr val="FFFFFF"/>
                </a:solidFill>
              </a:rPr>
              <a:t>= </a:t>
            </a:r>
            <a:endParaRPr lang="en-US" sz="3600" dirty="0">
              <a:solidFill>
                <a:srgbClr val="FFFFFF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139537" y="2316563"/>
            <a:ext cx="223651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>
                <a:solidFill>
                  <a:srgbClr val="FFFFFF"/>
                </a:solidFill>
              </a:rPr>
              <a:t>QUALITY</a:t>
            </a:r>
            <a:endParaRPr lang="en-US" sz="3600" dirty="0">
              <a:solidFill>
                <a:srgbClr val="FFFFFF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447383" y="3151353"/>
            <a:ext cx="135641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>
                <a:solidFill>
                  <a:srgbClr val="FFFFFF"/>
                </a:solidFill>
              </a:rPr>
              <a:t>COST</a:t>
            </a:r>
            <a:endParaRPr lang="en-US" sz="3600" dirty="0">
              <a:solidFill>
                <a:srgbClr val="FFFFFF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762974" y="2639728"/>
            <a:ext cx="325942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>
                <a:solidFill>
                  <a:srgbClr val="FFFFFF"/>
                </a:solidFill>
              </a:rPr>
              <a:t>--------------------</a:t>
            </a:r>
            <a:endParaRPr lang="en-US" sz="3600" dirty="0">
              <a:solidFill>
                <a:srgbClr val="FFFFFF"/>
              </a:solidFill>
            </a:endParaRPr>
          </a:p>
        </p:txBody>
      </p:sp>
      <p:sp>
        <p:nvSpPr>
          <p:cNvPr id="8" name="6-Point Star 7"/>
          <p:cNvSpPr/>
          <p:nvPr/>
        </p:nvSpPr>
        <p:spPr>
          <a:xfrm>
            <a:off x="348707" y="692778"/>
            <a:ext cx="3113120" cy="808238"/>
          </a:xfrm>
          <a:prstGeom prst="star6">
            <a:avLst/>
          </a:prstGeom>
          <a:solidFill>
            <a:srgbClr val="0000FF"/>
          </a:solidFill>
          <a:ln>
            <a:solidFill>
              <a:srgbClr val="0000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RECURRENCE</a:t>
            </a:r>
            <a:endParaRPr lang="en-US" dirty="0"/>
          </a:p>
        </p:txBody>
      </p:sp>
      <p:sp>
        <p:nvSpPr>
          <p:cNvPr id="9" name="6-Point Star 8"/>
          <p:cNvSpPr/>
          <p:nvPr/>
        </p:nvSpPr>
        <p:spPr>
          <a:xfrm>
            <a:off x="3339214" y="692778"/>
            <a:ext cx="2732137" cy="808238"/>
          </a:xfrm>
          <a:prstGeom prst="star6">
            <a:avLst/>
          </a:prstGeom>
          <a:solidFill>
            <a:srgbClr val="0000FF"/>
          </a:solidFill>
          <a:ln>
            <a:solidFill>
              <a:srgbClr val="0000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CHRONIC PAIN</a:t>
            </a:r>
            <a:endParaRPr lang="en-US" dirty="0"/>
          </a:p>
        </p:txBody>
      </p:sp>
      <p:sp>
        <p:nvSpPr>
          <p:cNvPr id="10" name="6-Point Star 9"/>
          <p:cNvSpPr/>
          <p:nvPr/>
        </p:nvSpPr>
        <p:spPr>
          <a:xfrm>
            <a:off x="5834681" y="692778"/>
            <a:ext cx="3489848" cy="808238"/>
          </a:xfrm>
          <a:prstGeom prst="star6">
            <a:avLst/>
          </a:prstGeom>
          <a:solidFill>
            <a:srgbClr val="0000FF"/>
          </a:solidFill>
          <a:ln>
            <a:solidFill>
              <a:srgbClr val="0000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WOUND COMPLICATIONS</a:t>
            </a:r>
            <a:endParaRPr lang="en-US" dirty="0"/>
          </a:p>
        </p:txBody>
      </p:sp>
      <p:sp>
        <p:nvSpPr>
          <p:cNvPr id="11" name="6-Point Star 10"/>
          <p:cNvSpPr/>
          <p:nvPr/>
        </p:nvSpPr>
        <p:spPr>
          <a:xfrm>
            <a:off x="212501" y="4807844"/>
            <a:ext cx="2732137" cy="808238"/>
          </a:xfrm>
          <a:prstGeom prst="star6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HOSPITAL VISITS</a:t>
            </a:r>
            <a:endParaRPr lang="en-US" dirty="0"/>
          </a:p>
        </p:txBody>
      </p:sp>
      <p:sp>
        <p:nvSpPr>
          <p:cNvPr id="12" name="6-Point Star 11"/>
          <p:cNvSpPr/>
          <p:nvPr/>
        </p:nvSpPr>
        <p:spPr>
          <a:xfrm>
            <a:off x="3023093" y="4828636"/>
            <a:ext cx="2732137" cy="808238"/>
          </a:xfrm>
          <a:prstGeom prst="star6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LOS</a:t>
            </a:r>
            <a:endParaRPr lang="en-US" dirty="0"/>
          </a:p>
        </p:txBody>
      </p:sp>
      <p:sp>
        <p:nvSpPr>
          <p:cNvPr id="13" name="6-Point Star 12"/>
          <p:cNvSpPr/>
          <p:nvPr/>
        </p:nvSpPr>
        <p:spPr>
          <a:xfrm>
            <a:off x="5834680" y="4445312"/>
            <a:ext cx="3309320" cy="1730391"/>
          </a:xfrm>
          <a:prstGeom prst="star6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READMISSIONS</a:t>
            </a:r>
            <a:endParaRPr lang="en-US" dirty="0"/>
          </a:p>
        </p:txBody>
      </p:sp>
      <p:sp>
        <p:nvSpPr>
          <p:cNvPr id="14" name="6-Point Star 13"/>
          <p:cNvSpPr/>
          <p:nvPr/>
        </p:nvSpPr>
        <p:spPr>
          <a:xfrm>
            <a:off x="212501" y="5725348"/>
            <a:ext cx="2732137" cy="808238"/>
          </a:xfrm>
          <a:prstGeom prst="star6">
            <a:avLst/>
          </a:prstGeom>
          <a:solidFill>
            <a:srgbClr val="008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RESOURCES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314277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References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International guidelines for groin hernia management. </a:t>
            </a:r>
            <a:r>
              <a:rPr lang="en-US" dirty="0" err="1" smtClean="0"/>
              <a:t>Herniasurge</a:t>
            </a:r>
            <a:r>
              <a:rPr lang="en-US" dirty="0" smtClean="0"/>
              <a:t> group. Hernia 2018. 22 (1): 1-65</a:t>
            </a:r>
          </a:p>
          <a:p>
            <a:r>
              <a:rPr lang="en-US" dirty="0" smtClean="0"/>
              <a:t>Past, Present and Future of Surgical Meshes: A Review. </a:t>
            </a:r>
            <a:r>
              <a:rPr lang="en-US" dirty="0" err="1" smtClean="0"/>
              <a:t>Baylon</a:t>
            </a:r>
            <a:r>
              <a:rPr lang="en-US" dirty="0" smtClean="0"/>
              <a:t>, Karen &amp; </a:t>
            </a:r>
            <a:r>
              <a:rPr lang="en-US" dirty="0" err="1" smtClean="0"/>
              <a:t>Rodríguez</a:t>
            </a:r>
            <a:r>
              <a:rPr lang="en-US" dirty="0" smtClean="0"/>
              <a:t>-Camarillo, </a:t>
            </a:r>
            <a:r>
              <a:rPr lang="en-US" dirty="0" err="1" smtClean="0"/>
              <a:t>Perla</a:t>
            </a:r>
            <a:r>
              <a:rPr lang="en-US" dirty="0" smtClean="0"/>
              <a:t> &amp; </a:t>
            </a:r>
            <a:r>
              <a:rPr lang="en-US" dirty="0" err="1" smtClean="0"/>
              <a:t>Elías-Zúñiga</a:t>
            </a:r>
            <a:r>
              <a:rPr lang="en-US" dirty="0" smtClean="0"/>
              <a:t>, Alex &amp; </a:t>
            </a:r>
            <a:r>
              <a:rPr lang="en-US" dirty="0" err="1" smtClean="0"/>
              <a:t>Díaz-Elizondo</a:t>
            </a:r>
            <a:r>
              <a:rPr lang="en-US" dirty="0" smtClean="0"/>
              <a:t>, José &amp; </a:t>
            </a:r>
            <a:r>
              <a:rPr lang="en-US" dirty="0" err="1" smtClean="0"/>
              <a:t>Gilkerson</a:t>
            </a:r>
            <a:r>
              <a:rPr lang="en-US" dirty="0" smtClean="0"/>
              <a:t>, Robert &amp; Lozano, Karen. (2017). Membranes. 7. 47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Mesh classification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46237"/>
            <a:ext cx="4038600" cy="4525963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Synthetic</a:t>
            </a:r>
          </a:p>
          <a:p>
            <a:pPr lvl="1"/>
            <a:r>
              <a:rPr lang="en-US" dirty="0" smtClean="0"/>
              <a:t>Polypropylene</a:t>
            </a:r>
          </a:p>
          <a:p>
            <a:pPr lvl="1"/>
            <a:r>
              <a:rPr lang="en-US" dirty="0" smtClean="0"/>
              <a:t>PVDF</a:t>
            </a:r>
          </a:p>
          <a:p>
            <a:pPr lvl="1"/>
            <a:r>
              <a:rPr lang="en-US" dirty="0" smtClean="0"/>
              <a:t>Polyester</a:t>
            </a:r>
          </a:p>
          <a:p>
            <a:r>
              <a:rPr lang="en-US" dirty="0" smtClean="0"/>
              <a:t>Biosynthetic</a:t>
            </a:r>
          </a:p>
          <a:p>
            <a:pPr lvl="1"/>
            <a:r>
              <a:rPr lang="en-US" dirty="0" smtClean="0"/>
              <a:t>PGA</a:t>
            </a:r>
          </a:p>
          <a:p>
            <a:pPr lvl="1"/>
            <a:r>
              <a:rPr lang="en-US" dirty="0" smtClean="0"/>
              <a:t>P4HB</a:t>
            </a:r>
          </a:p>
          <a:p>
            <a:r>
              <a:rPr lang="en-US" dirty="0" smtClean="0"/>
              <a:t>Biological</a:t>
            </a:r>
          </a:p>
          <a:p>
            <a:pPr lvl="1"/>
            <a:r>
              <a:rPr lang="en-US" dirty="0" smtClean="0"/>
              <a:t>Porcine</a:t>
            </a:r>
          </a:p>
          <a:p>
            <a:pPr lvl="1"/>
            <a:r>
              <a:rPr lang="en-US" dirty="0" smtClean="0"/>
              <a:t>Bovine</a:t>
            </a:r>
          </a:p>
          <a:p>
            <a:pPr lvl="1"/>
            <a:r>
              <a:rPr lang="en-US" dirty="0" smtClean="0"/>
              <a:t>Fetal</a:t>
            </a:r>
          </a:p>
          <a:p>
            <a:pPr lvl="1"/>
            <a:r>
              <a:rPr lang="en-US" dirty="0" smtClean="0"/>
              <a:t>Cadaver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Structure/weave</a:t>
            </a:r>
          </a:p>
          <a:p>
            <a:r>
              <a:rPr lang="en-US" dirty="0" smtClean="0"/>
              <a:t>Pore size </a:t>
            </a:r>
          </a:p>
          <a:p>
            <a:pPr lvl="1"/>
            <a:r>
              <a:rPr lang="en-US" dirty="0" smtClean="0"/>
              <a:t>&gt; 1mm</a:t>
            </a:r>
          </a:p>
          <a:p>
            <a:r>
              <a:rPr lang="en-US" dirty="0" smtClean="0"/>
              <a:t>Weight</a:t>
            </a:r>
          </a:p>
          <a:p>
            <a:pPr lvl="1"/>
            <a:r>
              <a:rPr lang="en-US" dirty="0" smtClean="0"/>
              <a:t>80gm</a:t>
            </a:r>
            <a:r>
              <a:rPr lang="en-US" baseline="30000" dirty="0" smtClean="0"/>
              <a:t>2</a:t>
            </a:r>
          </a:p>
          <a:p>
            <a:r>
              <a:rPr lang="en-US" dirty="0" smtClean="0"/>
              <a:t>Mechanical properties</a:t>
            </a:r>
          </a:p>
          <a:p>
            <a:pPr lvl="1"/>
            <a:r>
              <a:rPr lang="en-US" dirty="0" smtClean="0"/>
              <a:t>Tensile strength</a:t>
            </a:r>
          </a:p>
          <a:p>
            <a:pPr lvl="1"/>
            <a:r>
              <a:rPr lang="en-US" dirty="0" smtClean="0"/>
              <a:t>Stiffness</a:t>
            </a:r>
          </a:p>
          <a:p>
            <a:pPr lvl="1"/>
            <a:r>
              <a:rPr lang="en-US" dirty="0" smtClean="0"/>
              <a:t>Elasticity</a:t>
            </a:r>
          </a:p>
          <a:p>
            <a:pPr lvl="1"/>
            <a:r>
              <a:rPr lang="en-US" dirty="0" err="1" smtClean="0"/>
              <a:t>Complicance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533400"/>
            <a:ext cx="8229600" cy="1143000"/>
          </a:xfrm>
        </p:spPr>
        <p:txBody>
          <a:bodyPr/>
          <a:lstStyle/>
          <a:p>
            <a:r>
              <a:rPr lang="en-GB" dirty="0" smtClean="0"/>
              <a:t>Mesh immune response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5029200" cy="4525963"/>
          </a:xfrm>
        </p:spPr>
        <p:txBody>
          <a:bodyPr/>
          <a:lstStyle/>
          <a:p>
            <a:r>
              <a:rPr lang="en-GB" dirty="0" smtClean="0"/>
              <a:t>Foreign body response</a:t>
            </a:r>
          </a:p>
          <a:p>
            <a:pPr lvl="1"/>
            <a:r>
              <a:rPr lang="en-GB" dirty="0" smtClean="0"/>
              <a:t>Fibroblasts and immune response</a:t>
            </a:r>
          </a:p>
          <a:p>
            <a:pPr lvl="1"/>
            <a:r>
              <a:rPr lang="en-GB" dirty="0" smtClean="0"/>
              <a:t>Chronic process</a:t>
            </a:r>
          </a:p>
          <a:p>
            <a:r>
              <a:rPr lang="en-GB" dirty="0" smtClean="0"/>
              <a:t>Granuloma formation</a:t>
            </a:r>
          </a:p>
          <a:p>
            <a:pPr lvl="1"/>
            <a:r>
              <a:rPr lang="en-GB" dirty="0" smtClean="0"/>
              <a:t>Scar plate</a:t>
            </a:r>
          </a:p>
          <a:p>
            <a:pPr lvl="1"/>
            <a:r>
              <a:rPr lang="en-GB" dirty="0" smtClean="0"/>
              <a:t>Implicated in mesh shrinkage</a:t>
            </a:r>
          </a:p>
          <a:p>
            <a:pPr lvl="1"/>
            <a:r>
              <a:rPr lang="en-GB" dirty="0" smtClean="0"/>
              <a:t>Potential reduction with large pore size (&gt;1mm)</a:t>
            </a:r>
          </a:p>
          <a:p>
            <a:endParaRPr lang="en-GB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38800" y="1638963"/>
            <a:ext cx="3200400" cy="30473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58933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creen Shot 2019-10-17 at 09.40.35.png"/>
          <p:cNvPicPr>
            <a:picLocks noChangeAspect="1"/>
          </p:cNvPicPr>
          <p:nvPr/>
        </p:nvPicPr>
        <p:blipFill rotWithShape="1">
          <a:blip r:embed="rId2"/>
          <a:srcRect r="28633" b="31776"/>
          <a:stretch/>
        </p:blipFill>
        <p:spPr>
          <a:xfrm>
            <a:off x="152399" y="1600200"/>
            <a:ext cx="8463732" cy="4061048"/>
          </a:xfrm>
          <a:prstGeom prst="rect">
            <a:avLst/>
          </a:prstGeom>
          <a:ln>
            <a:solidFill>
              <a:srgbClr val="FF0000"/>
            </a:solidFill>
          </a:ln>
        </p:spPr>
      </p:pic>
      <p:sp>
        <p:nvSpPr>
          <p:cNvPr id="2" name="Oval 1"/>
          <p:cNvSpPr/>
          <p:nvPr/>
        </p:nvSpPr>
        <p:spPr>
          <a:xfrm>
            <a:off x="467544" y="4437112"/>
            <a:ext cx="1296144" cy="576064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Oval 2"/>
          <p:cNvSpPr/>
          <p:nvPr/>
        </p:nvSpPr>
        <p:spPr>
          <a:xfrm>
            <a:off x="467544" y="5229200"/>
            <a:ext cx="1296144" cy="432048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Screen Shot 2019-10-17 at 09.39.44.png"/>
          <p:cNvPicPr>
            <a:picLocks noChangeAspect="1"/>
          </p:cNvPicPr>
          <p:nvPr/>
        </p:nvPicPr>
        <p:blipFill rotWithShape="1">
          <a:blip r:embed="rId2"/>
          <a:srcRect r="29215" b="50000"/>
          <a:stretch/>
        </p:blipFill>
        <p:spPr>
          <a:xfrm>
            <a:off x="152400" y="1676400"/>
            <a:ext cx="8818440" cy="2904728"/>
          </a:xfrm>
          <a:prstGeom prst="rect">
            <a:avLst/>
          </a:prstGeom>
        </p:spPr>
      </p:pic>
      <p:sp>
        <p:nvSpPr>
          <p:cNvPr id="3" name="Oval 2"/>
          <p:cNvSpPr/>
          <p:nvPr/>
        </p:nvSpPr>
        <p:spPr>
          <a:xfrm>
            <a:off x="611560" y="2492896"/>
            <a:ext cx="1296144" cy="432048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Oval 3"/>
          <p:cNvSpPr/>
          <p:nvPr/>
        </p:nvSpPr>
        <p:spPr>
          <a:xfrm>
            <a:off x="621369" y="3429000"/>
            <a:ext cx="1296144" cy="432048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guide1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1219200"/>
            <a:ext cx="7213600" cy="2946400"/>
          </a:xfrm>
          <a:prstGeom prst="rect">
            <a:avLst/>
          </a:prstGeom>
        </p:spPr>
      </p:pic>
      <p:pic>
        <p:nvPicPr>
          <p:cNvPr id="6" name="Picture 5" descr="guide2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200" y="4191000"/>
            <a:ext cx="7213600" cy="2336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772467" y="2639729"/>
            <a:ext cx="168936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/>
              <a:t>VALUE</a:t>
            </a:r>
            <a:endParaRPr lang="en-US" sz="3600" dirty="0"/>
          </a:p>
        </p:txBody>
      </p:sp>
      <p:sp>
        <p:nvSpPr>
          <p:cNvPr id="4" name="TextBox 3"/>
          <p:cNvSpPr txBox="1"/>
          <p:nvPr/>
        </p:nvSpPr>
        <p:spPr>
          <a:xfrm>
            <a:off x="3933764" y="2639729"/>
            <a:ext cx="45539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>
                <a:solidFill>
                  <a:srgbClr val="FFFFFF"/>
                </a:solidFill>
              </a:rPr>
              <a:t>= </a:t>
            </a:r>
            <a:endParaRPr lang="en-US" sz="3600" dirty="0">
              <a:solidFill>
                <a:srgbClr val="FFFFFF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139537" y="2316563"/>
            <a:ext cx="223651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>
                <a:solidFill>
                  <a:srgbClr val="FFFFFF"/>
                </a:solidFill>
              </a:rPr>
              <a:t>QUALITY</a:t>
            </a:r>
            <a:endParaRPr lang="en-US" sz="3600" dirty="0">
              <a:solidFill>
                <a:srgbClr val="FFFFFF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447383" y="3151353"/>
            <a:ext cx="135641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>
                <a:solidFill>
                  <a:srgbClr val="FFFFFF"/>
                </a:solidFill>
              </a:rPr>
              <a:t>COST</a:t>
            </a:r>
            <a:endParaRPr lang="en-US" sz="3600" dirty="0">
              <a:solidFill>
                <a:srgbClr val="FFFFFF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762974" y="2639728"/>
            <a:ext cx="325942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>
                <a:solidFill>
                  <a:srgbClr val="FFFFFF"/>
                </a:solidFill>
              </a:rPr>
              <a:t>--------------------</a:t>
            </a:r>
            <a:endParaRPr lang="en-US" sz="3600" dirty="0">
              <a:solidFill>
                <a:srgbClr val="FFFFFF"/>
              </a:solidFill>
            </a:endParaRPr>
          </a:p>
        </p:txBody>
      </p:sp>
      <p:sp>
        <p:nvSpPr>
          <p:cNvPr id="8" name="6-Point Star 7"/>
          <p:cNvSpPr/>
          <p:nvPr/>
        </p:nvSpPr>
        <p:spPr>
          <a:xfrm>
            <a:off x="348707" y="692778"/>
            <a:ext cx="2855141" cy="808238"/>
          </a:xfrm>
          <a:prstGeom prst="star6">
            <a:avLst/>
          </a:prstGeom>
          <a:solidFill>
            <a:srgbClr val="0000FF"/>
          </a:solidFill>
          <a:ln>
            <a:solidFill>
              <a:srgbClr val="0000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RECURRENCE</a:t>
            </a:r>
            <a:endParaRPr lang="en-US" dirty="0"/>
          </a:p>
        </p:txBody>
      </p:sp>
      <p:sp>
        <p:nvSpPr>
          <p:cNvPr id="9" name="6-Point Star 8"/>
          <p:cNvSpPr/>
          <p:nvPr/>
        </p:nvSpPr>
        <p:spPr>
          <a:xfrm>
            <a:off x="3339214" y="692778"/>
            <a:ext cx="2732137" cy="808238"/>
          </a:xfrm>
          <a:prstGeom prst="star6">
            <a:avLst/>
          </a:prstGeom>
          <a:solidFill>
            <a:srgbClr val="0000FF"/>
          </a:solidFill>
          <a:ln>
            <a:solidFill>
              <a:srgbClr val="0000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CHRONIC PAIN</a:t>
            </a:r>
            <a:endParaRPr lang="en-US" dirty="0"/>
          </a:p>
        </p:txBody>
      </p:sp>
      <p:sp>
        <p:nvSpPr>
          <p:cNvPr id="10" name="6-Point Star 9"/>
          <p:cNvSpPr/>
          <p:nvPr/>
        </p:nvSpPr>
        <p:spPr>
          <a:xfrm>
            <a:off x="5834680" y="692778"/>
            <a:ext cx="3489847" cy="808238"/>
          </a:xfrm>
          <a:prstGeom prst="star6">
            <a:avLst/>
          </a:prstGeom>
          <a:solidFill>
            <a:srgbClr val="0000FF"/>
          </a:solidFill>
          <a:ln>
            <a:solidFill>
              <a:srgbClr val="0000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WOUND COMPLICATIONS</a:t>
            </a:r>
            <a:endParaRPr lang="en-US" dirty="0"/>
          </a:p>
        </p:txBody>
      </p:sp>
      <p:sp>
        <p:nvSpPr>
          <p:cNvPr id="11" name="6-Point Star 10"/>
          <p:cNvSpPr/>
          <p:nvPr/>
        </p:nvSpPr>
        <p:spPr>
          <a:xfrm>
            <a:off x="212501" y="4807844"/>
            <a:ext cx="2732137" cy="808238"/>
          </a:xfrm>
          <a:prstGeom prst="star6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HOSPITAL VISITS</a:t>
            </a:r>
            <a:endParaRPr lang="en-US" dirty="0"/>
          </a:p>
        </p:txBody>
      </p:sp>
      <p:sp>
        <p:nvSpPr>
          <p:cNvPr id="12" name="6-Point Star 11"/>
          <p:cNvSpPr/>
          <p:nvPr/>
        </p:nvSpPr>
        <p:spPr>
          <a:xfrm>
            <a:off x="3023093" y="4828636"/>
            <a:ext cx="2732137" cy="808238"/>
          </a:xfrm>
          <a:prstGeom prst="star6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LOS</a:t>
            </a:r>
            <a:endParaRPr lang="en-US" dirty="0"/>
          </a:p>
        </p:txBody>
      </p:sp>
      <p:sp>
        <p:nvSpPr>
          <p:cNvPr id="13" name="6-Point Star 12"/>
          <p:cNvSpPr/>
          <p:nvPr/>
        </p:nvSpPr>
        <p:spPr>
          <a:xfrm>
            <a:off x="5834680" y="4445312"/>
            <a:ext cx="3309320" cy="1730391"/>
          </a:xfrm>
          <a:prstGeom prst="star6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READMISSIONS</a:t>
            </a:r>
            <a:endParaRPr lang="en-US" dirty="0"/>
          </a:p>
        </p:txBody>
      </p:sp>
      <p:sp>
        <p:nvSpPr>
          <p:cNvPr id="14" name="6-Point Star 13"/>
          <p:cNvSpPr/>
          <p:nvPr/>
        </p:nvSpPr>
        <p:spPr>
          <a:xfrm>
            <a:off x="212501" y="5725348"/>
            <a:ext cx="2732137" cy="808238"/>
          </a:xfrm>
          <a:prstGeom prst="star6">
            <a:avLst/>
          </a:prstGeom>
          <a:solidFill>
            <a:srgbClr val="008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RESOURCES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314277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67544" y="533400"/>
            <a:ext cx="8229600" cy="1143000"/>
          </a:xfrm>
        </p:spPr>
        <p:txBody>
          <a:bodyPr/>
          <a:lstStyle/>
          <a:p>
            <a:r>
              <a:rPr lang="en-US" dirty="0" smtClean="0"/>
              <a:t>Fixation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1" y="1752600"/>
            <a:ext cx="4038599" cy="4137324"/>
          </a:xfrm>
        </p:spPr>
        <p:txBody>
          <a:bodyPr/>
          <a:lstStyle/>
          <a:p>
            <a:r>
              <a:rPr lang="en-US" dirty="0" smtClean="0"/>
              <a:t>Tacks</a:t>
            </a:r>
          </a:p>
          <a:p>
            <a:pPr lvl="1"/>
            <a:r>
              <a:rPr lang="en-US" dirty="0" smtClean="0"/>
              <a:t>Absorbable</a:t>
            </a:r>
          </a:p>
          <a:p>
            <a:pPr lvl="1"/>
            <a:r>
              <a:rPr lang="en-US" dirty="0" smtClean="0"/>
              <a:t>Non-absorbable</a:t>
            </a:r>
          </a:p>
          <a:p>
            <a:pPr lvl="1"/>
            <a:r>
              <a:rPr lang="en-US" dirty="0" smtClean="0"/>
              <a:t>Staples?</a:t>
            </a:r>
          </a:p>
          <a:p>
            <a:r>
              <a:rPr lang="en-US" dirty="0" smtClean="0"/>
              <a:t>Glue</a:t>
            </a:r>
          </a:p>
          <a:p>
            <a:pPr lvl="1"/>
            <a:r>
              <a:rPr lang="en-US" dirty="0" smtClean="0"/>
              <a:t>Fibrin</a:t>
            </a:r>
          </a:p>
          <a:p>
            <a:pPr lvl="1"/>
            <a:r>
              <a:rPr lang="en-US" dirty="0" err="1" smtClean="0"/>
              <a:t>Cyanoacylate</a:t>
            </a:r>
            <a:endParaRPr lang="en-US" dirty="0" smtClean="0"/>
          </a:p>
          <a:p>
            <a:r>
              <a:rPr lang="en-US" dirty="0" smtClean="0"/>
              <a:t>Self-fixating mesh</a:t>
            </a:r>
            <a:endParaRPr lang="en-US" dirty="0"/>
          </a:p>
        </p:txBody>
      </p:sp>
      <p:pic>
        <p:nvPicPr>
          <p:cNvPr id="6" name="Picture 5" descr="tacks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77000" y="1752600"/>
            <a:ext cx="2168428" cy="1752600"/>
          </a:xfrm>
          <a:prstGeom prst="rect">
            <a:avLst/>
          </a:prstGeom>
        </p:spPr>
      </p:pic>
      <p:pic>
        <p:nvPicPr>
          <p:cNvPr id="7" name="Picture 6" descr="securestrap.jpe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86600" y="4191000"/>
            <a:ext cx="1501846" cy="1455737"/>
          </a:xfrm>
          <a:prstGeom prst="rect">
            <a:avLst/>
          </a:prstGeom>
        </p:spPr>
      </p:pic>
      <p:pic>
        <p:nvPicPr>
          <p:cNvPr id="8" name="Picture 7" descr="staple.jpg"/>
          <p:cNvPicPr>
            <a:picLocks noChangeAspect="1"/>
          </p:cNvPicPr>
          <p:nvPr/>
        </p:nvPicPr>
        <p:blipFill>
          <a:blip r:embed="rId4"/>
          <a:srcRect l="36342" r="18171" b="22379"/>
          <a:stretch>
            <a:fillRect/>
          </a:stretch>
        </p:blipFill>
        <p:spPr>
          <a:xfrm>
            <a:off x="4800600" y="3962400"/>
            <a:ext cx="1906587" cy="1828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Fixation</a:t>
            </a:r>
            <a:endParaRPr lang="en-US" dirty="0"/>
          </a:p>
        </p:txBody>
      </p:sp>
      <p:pic>
        <p:nvPicPr>
          <p:cNvPr id="5" name="Picture 4" descr="guide5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5109" y="2133600"/>
            <a:ext cx="8151691" cy="3200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Custom 2">
      <a:dk1>
        <a:srgbClr val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3473</TotalTime>
  <Words>183</Words>
  <Application>Microsoft Office PowerPoint</Application>
  <PresentationFormat>On-screen Show (4:3)</PresentationFormat>
  <Paragraphs>75</Paragraphs>
  <Slides>11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Office Theme</vt:lpstr>
      <vt:lpstr>Mesh and fixation in Laparoscopic inguinal hernia repair</vt:lpstr>
      <vt:lpstr>Mesh classification</vt:lpstr>
      <vt:lpstr>Mesh immune response</vt:lpstr>
      <vt:lpstr>PowerPoint Presentation</vt:lpstr>
      <vt:lpstr>PowerPoint Presentation</vt:lpstr>
      <vt:lpstr>PowerPoint Presentation</vt:lpstr>
      <vt:lpstr>PowerPoint Presentation</vt:lpstr>
      <vt:lpstr>Fixation</vt:lpstr>
      <vt:lpstr>Fixation</vt:lpstr>
      <vt:lpstr>PowerPoint Presentation</vt:lpstr>
      <vt:lpstr>References</vt:lpstr>
    </vt:vector>
  </TitlesOfParts>
  <Company>Home User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Basic Steps in Laparoscopic Cholecystectomy</dc:title>
  <dc:creator>Dr S M Bawa</dc:creator>
  <cp:lastModifiedBy>Light Duncan (RTF) NHCT</cp:lastModifiedBy>
  <cp:revision>119</cp:revision>
  <cp:lastPrinted>1601-01-01T00:00:00Z</cp:lastPrinted>
  <dcterms:created xsi:type="dcterms:W3CDTF">2019-10-17T08:53:09Z</dcterms:created>
  <dcterms:modified xsi:type="dcterms:W3CDTF">2019-10-24T10:14:21Z</dcterms:modified>
</cp:coreProperties>
</file>